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Montserrat SemiBold"/>
      <p:regular r:id="rId85"/>
      <p:bold r:id="rId86"/>
      <p:italic r:id="rId87"/>
      <p:boldItalic r:id="rId88"/>
    </p:embeddedFont>
    <p:embeddedFont>
      <p:font typeface="Montserrat"/>
      <p:regular r:id="rId89"/>
      <p:bold r:id="rId90"/>
      <p:italic r:id="rId91"/>
      <p:boldItalic r:id="rId92"/>
    </p:embeddedFont>
    <p:embeddedFont>
      <p:font typeface="Lato"/>
      <p:regular r:id="rId93"/>
      <p:bold r:id="rId94"/>
      <p:italic r:id="rId95"/>
      <p:boldItalic r:id="rId96"/>
    </p:embeddedFont>
    <p:embeddedFont>
      <p:font typeface="Source Code Pro"/>
      <p:regular r:id="rId97"/>
      <p:bold r:id="rId98"/>
      <p:italic r:id="rId99"/>
      <p:boldItalic r:id="rId100"/>
    </p:embeddedFont>
    <p:embeddedFont>
      <p:font typeface="Oswald"/>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A20FD4-FCE3-4E8A-83C6-89EAB8C53225}">
  <a:tblStyle styleId="{67A20FD4-FCE3-4E8A-83C6-89EAB8C532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SourceCodePr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SourceCodePro-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SourceCodePro-italic.fntdata"/><Relationship Id="rId10" Type="http://schemas.openxmlformats.org/officeDocument/2006/relationships/slide" Target="slides/slide4.xml"/><Relationship Id="rId98" Type="http://schemas.openxmlformats.org/officeDocument/2006/relationships/font" Target="fonts/SourceCodePr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Lato-regular.fntdata"/><Relationship Id="rId92"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bold.fntdata"/><Relationship Id="rId85" Type="http://schemas.openxmlformats.org/officeDocument/2006/relationships/font" Target="fonts/MontserratSemiBold-regular.fntdata"/><Relationship Id="rId88" Type="http://schemas.openxmlformats.org/officeDocument/2006/relationships/font" Target="fonts/MontserratSemiBold-boldItalic.fntdata"/><Relationship Id="rId87" Type="http://schemas.openxmlformats.org/officeDocument/2006/relationships/font" Target="fonts/MontserratSemiBold-italic.fntdata"/><Relationship Id="rId89" Type="http://schemas.openxmlformats.org/officeDocument/2006/relationships/font" Target="fonts/Montserra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C3%A9zier_curve#Constructing_B%C3%A9zier_curves" TargetMode="External"/><Relationship Id="rId3" Type="http://schemas.openxmlformats.org/officeDocument/2006/relationships/hyperlink" Target="https://www.joshwcomeau.com/posts/dynamic-bezier-curve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Unless otherwise specified, all attributes and inputs should be given in terms of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property.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if a fill is specified for an open shape, it will still be filled and essentially look as if it has been closed, except the last stroke segment will be missing.</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creating the appearance of a square centered on the end point. "Round" is the same as "square", except the the stroke is rounded creating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 sequence is duplicated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toward the end point (negative) or toward the start point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a typing cursor; once you move it, the next text that comes in will start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program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(with regard to fill, stroke, opacity, etc).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shape, drawing a line back to the first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of the "move to" command, it is possible to draw multiple filled shapes within the same path element, called "subpaths". The "Z" command closes the current subpath.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4 possible arcs between them. This unfortunately means that if the start/end angles you want to draw aren't multiples of 90 degrees, you'll have to do some trigonometry to calculate coordinates, and you'll end up with a lot of non-whole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 from the positive x axis.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(maintaining proportions)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programs.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https://en.wikipedia.org/wiki/B%C3%A9zier_curve#Constructing_B%C3%A9zier_curves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https://www.joshwcomeau.com/posts/dynamic-bezier-curves/</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draws a curve with one control (handle) point from the current point to the specified point. You can think of it as a simplified </a:t>
            </a:r>
            <a:r>
              <a:rPr lang="en">
                <a:latin typeface="Lato"/>
                <a:ea typeface="Lato"/>
                <a:cs typeface="Lato"/>
                <a:sym typeface="Lato"/>
              </a:rPr>
              <a:t>version of the "C" command, where both control points are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 (absolute).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 However, if you will want to tweak individual points without affecting all the following points, you should write your coordinates as absolute.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can be grouped together and then treated and operated on as a whole, just like in any software that has grouping. Placing elements inside a </a:t>
            </a:r>
            <a:r>
              <a:rPr lang="en">
                <a:highlight>
                  <a:srgbClr val="D9D9D9"/>
                </a:highlight>
                <a:latin typeface="Source Code Pro"/>
                <a:ea typeface="Source Code Pro"/>
                <a:cs typeface="Source Code Pro"/>
                <a:sym typeface="Source Code Pro"/>
              </a:rPr>
              <a:t>&lt;g&gt;</a:t>
            </a:r>
            <a:r>
              <a:rPr lang="en">
                <a:latin typeface="Lato"/>
                <a:ea typeface="Lato"/>
                <a:cs typeface="Lato"/>
                <a:sym typeface="Lato"/>
              </a:rPr>
              <a:t> element groups them together.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automatically cascade down to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conveniently toggled on/off. Groups may also be used as just a way to divide the document into more readable/manageable sections.</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single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XML is generally whitespace-insensitive, so you'll see slightly different ways to format SVGs throughout this presentation and in online examples.</a:t>
            </a:r>
            <a:endParaRPr>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t>
            </a:r>
            <a:r>
              <a:rPr lang="en">
                <a:latin typeface="Lato"/>
                <a:ea typeface="Lato"/>
                <a:cs typeface="Lato"/>
                <a:sym typeface="Lato"/>
              </a:rPr>
              <a:t>Arguments</a:t>
            </a:r>
            <a:r>
              <a:rPr lang="en">
                <a:latin typeface="Lato"/>
                <a:ea typeface="Lato"/>
                <a:cs typeface="Lato"/>
                <a:sym typeface="Lato"/>
              </a:rPr>
              <a:t>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the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as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a:t>
            </a:r>
            <a:r>
              <a:rPr lang="en">
                <a:latin typeface="Lato"/>
                <a:ea typeface="Lato"/>
                <a:cs typeface="Lato"/>
                <a:sym typeface="Lato"/>
              </a:rPr>
              <a:t> There is a wide range of valid syntaxes for these names</a:t>
            </a:r>
            <a:r>
              <a:rPr lang="en">
                <a:latin typeface="Lato"/>
                <a:ea typeface="Lato"/>
                <a:cs typeface="Lato"/>
                <a:sym typeface="Lato"/>
              </a:rPr>
              <a:t>, but it is convention to only use letters, numbers, underscores, or dashes. Notably, the names cannot start with a number.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of object that there are multiple instances of throughout the document.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 and can often be removed.</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apply CSS styles to certain elements in the image. A </a:t>
            </a:r>
            <a:r>
              <a:rPr lang="en">
                <a:latin typeface="Lato"/>
                <a:ea typeface="Lato"/>
                <a:cs typeface="Lato"/>
                <a:sym typeface="Lato"/>
              </a:rPr>
              <a:t>CSS </a:t>
            </a:r>
            <a:r>
              <a:rPr lang="en">
                <a:latin typeface="Lato"/>
                <a:ea typeface="Lato"/>
                <a:cs typeface="Lato"/>
                <a:sym typeface="Lato"/>
              </a:rPr>
              <a:t>style, for the purpose of an SVG, is an alternative way to set an attribute. </a:t>
            </a:r>
            <a:r>
              <a:rPr lang="en">
                <a:latin typeface="Lato"/>
                <a:ea typeface="Lato"/>
                <a:cs typeface="Lato"/>
                <a:sym typeface="Lato"/>
              </a:rPr>
              <a:t>Many of the attributes that have been covered in this presentation so far can also be applied as a CSS style, with a slightly different syntax, as illustrated above. </a:t>
            </a:r>
            <a:r>
              <a:rPr lang="en">
                <a:latin typeface="Lato"/>
                <a:ea typeface="Lato"/>
                <a:cs typeface="Lato"/>
                <a:sym typeface="Lato"/>
              </a:rPr>
              <a:t>The benefit of this approach is that you can apply properties to multiple elements in just one spot.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and class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of the contents of the image and some key properties of the image. There are only 4 attributes you will likely ever use in this element: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is a namespace that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CSS styles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specify the appearance of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styles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 styles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about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 Gradients are one such thing.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Gradients can be used as fills or strokes in place of a solid color.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a:t>
            </a:r>
            <a:r>
              <a:rPr lang="en">
                <a:latin typeface="Lato"/>
                <a:ea typeface="Lato"/>
                <a:cs typeface="Lato"/>
                <a:sym typeface="Lato"/>
              </a:rPr>
              <a:t>'</a:t>
            </a:r>
            <a:r>
              <a:rPr lang="en">
                <a:latin typeface="Lato"/>
                <a:ea typeface="Lato"/>
                <a:cs typeface="Lato"/>
                <a:sym typeface="Lato"/>
              </a:rPr>
              <a:t>#the_id</a:t>
            </a:r>
            <a:r>
              <a:rPr lang="en">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another thing that go in 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marker's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 axis of the marker viewbox to the angle of the stroke at the point where the marker is attached. "auto-start-reverse" will rotate the marker like "auto", except the marker at the start of the stroke will be rotated an extra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out of and into other shapes using clips and masks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reference it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design custom filters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animations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and CSS.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was originally aimed at the web, but it became so popular that you can now see it in a lot of other contexts too, like Word documents, PDFs, graphs, illustrations, graphic design, printed media, etc. Keep this in mind when using SVGs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7.gif"/><Relationship Id="rId4" Type="http://schemas.openxmlformats.org/officeDocument/2006/relationships/image" Target="../media/image42.png"/><Relationship Id="rId5"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{67A20FD4-FCE3-4E8A-83C6-89EAB8C53225}</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vector graphics</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angle</a:t>
            </a:r>
            <a:endParaRPr/>
          </a:p>
        </p:txBody>
      </p:sp>
      <p:pic>
        <p:nvPicPr>
          <p:cNvPr id="357" name="Google Shape;357;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78" name="Google Shape;78;p13"/>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489" name="Google Shape;489;p7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495" name="Google Shape;495;p7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84" name="Google Shape;84;p14"/>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&lt;style&gt; attributes, and exceptions</a:t>
            </a:r>
            <a:endParaRPr/>
          </a:p>
        </p:txBody>
      </p:sp>
      <p:sp>
        <p:nvSpPr>
          <p:cNvPr id="501" name="Google Shape;501;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07" name="Google Shape;507;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13" name="Google Shape;513;p7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14" name="Google Shape;514;p79"/>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#rainbow</a:t>
            </a:r>
            <a:r>
              <a:rPr lang="en" sz="1000">
                <a:solidFill>
                  <a:schemeClr val="accent3"/>
                </a:solidFill>
              </a:rPr>
              <a:t>'</a:t>
            </a:r>
            <a:r>
              <a:rPr lang="en" sz="1000">
                <a:solidFill>
                  <a:schemeClr val="accent3"/>
                </a:solidFill>
              </a:rPr>
              <a:t>)</a:t>
            </a:r>
            <a:r>
              <a:rPr lang="en" sz="1000">
                <a:solidFill>
                  <a:schemeClr val="accent4"/>
                </a:solidFill>
              </a:rPr>
              <a:t>" /&gt;</a:t>
            </a:r>
            <a:endParaRPr sz="1000">
              <a:solidFill>
                <a:schemeClr val="accent4"/>
              </a:solidFill>
            </a:endParaRPr>
          </a:p>
        </p:txBody>
      </p:sp>
      <p:sp>
        <p:nvSpPr>
          <p:cNvPr id="520" name="Google Shape;520;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21" name="Google Shape;521;p8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r>
              <a:rPr lang="en" sz="1000">
                <a:solidFill>
                  <a:schemeClr val="accent4"/>
                </a:solidFill>
              </a:rPr>
              <a:t>&gt;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"&gt;</a:t>
            </a:r>
            <a:r>
              <a:rPr lang="en" sz="1000"/>
              <a:t> ...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#arrow</a:t>
            </a:r>
            <a:r>
              <a:rPr lang="en" sz="1000">
                <a:solidFill>
                  <a:schemeClr val="accent3"/>
                </a:solidFill>
              </a:rPr>
              <a:t>'</a:t>
            </a:r>
            <a:r>
              <a:rPr lang="en" sz="1000">
                <a:solidFill>
                  <a:schemeClr val="accent3"/>
                </a:solidFill>
              </a:rPr>
              <a: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27" name="Google Shape;527;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28" name="Google Shape;528;p8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34" name="Google Shape;534;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35" name="Google Shape;535;p8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41" name="Google Shape;541;p8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48" name="Google Shape;548;p84"/>
          <p:cNvPicPr preferRelativeResize="0"/>
          <p:nvPr/>
        </p:nvPicPr>
        <p:blipFill rotWithShape="1">
          <a:blip r:embed="rId3">
            <a:alphaModFix/>
          </a:blip>
          <a:srcRect b="0" l="0" r="0" t="0"/>
          <a:stretch/>
        </p:blipFill>
        <p:spPr>
          <a:xfrm>
            <a:off x="6248400" y="3200400"/>
            <a:ext cx="1905000" cy="1905000"/>
          </a:xfrm>
          <a:prstGeom prst="rect">
            <a:avLst/>
          </a:prstGeom>
          <a:noFill/>
          <a:ln>
            <a:noFill/>
          </a:ln>
        </p:spPr>
      </p:pic>
      <p:pic>
        <p:nvPicPr>
          <p:cNvPr id="549" name="Google Shape;549;p84"/>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50" name="Google Shape;550;p84"/>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